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5"/>
  </p:sldMasterIdLst>
  <p:notesMasterIdLst>
    <p:notesMasterId r:id="rId16"/>
  </p:notesMasterIdLst>
  <p:sldIdLst>
    <p:sldId id="267" r:id="rId6"/>
    <p:sldId id="271" r:id="rId7"/>
    <p:sldId id="268" r:id="rId8"/>
    <p:sldId id="272" r:id="rId9"/>
    <p:sldId id="273" r:id="rId10"/>
    <p:sldId id="277" r:id="rId11"/>
    <p:sldId id="274" r:id="rId12"/>
    <p:sldId id="275" r:id="rId13"/>
    <p:sldId id="278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nille Hollerup" initials="PH" lastIdx="1" clrIdx="0">
    <p:extLst/>
  </p:cmAuthor>
  <p:cmAuthor id="2" name="Cristina Leal Rodriguez" initials="CLR" lastIdx="34" clrIdx="1">
    <p:extLst>
      <p:ext uri="{19B8F6BF-5375-455C-9EA6-DF929625EA0E}">
        <p15:presenceInfo xmlns:p15="http://schemas.microsoft.com/office/powerpoint/2012/main" userId="S::qkb873@ku.dk::315ec78b-4c23-48da-9f15-40be3a569eff" providerId="AD"/>
      </p:ext>
    </p:extLst>
  </p:cmAuthor>
  <p:cmAuthor id="3" name="Gianluca Mazzoni" initials="GM" lastIdx="6" clrIdx="2">
    <p:extLst>
      <p:ext uri="{19B8F6BF-5375-455C-9EA6-DF929625EA0E}">
        <p15:presenceInfo xmlns:p15="http://schemas.microsoft.com/office/powerpoint/2012/main" userId="S::gmk142@ku.dk::f7d22f7d-cc34-441c-a49e-241d6d38a376" providerId="AD"/>
      </p:ext>
    </p:extLst>
  </p:cmAuthor>
  <p:cmAuthor id="4" name="Jorge Hernansanz_Temp" initials="JH" lastIdx="9" clrIdx="3">
    <p:extLst>
      <p:ext uri="{19B8F6BF-5375-455C-9EA6-DF929625EA0E}">
        <p15:presenceInfo xmlns:p15="http://schemas.microsoft.com/office/powerpoint/2012/main" userId="db817de4b1bc1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02C"/>
    <a:srgbClr val="FDBF6F"/>
    <a:srgbClr val="6A3D9A"/>
    <a:srgbClr val="FF7F00"/>
    <a:srgbClr val="1F78B4"/>
    <a:srgbClr val="A6CEE3"/>
    <a:srgbClr val="CAB2D6"/>
    <a:srgbClr val="FFFF99"/>
    <a:srgbClr val="E31A1C"/>
    <a:srgbClr val="FB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807" autoAdjust="0"/>
  </p:normalViewPr>
  <p:slideViewPr>
    <p:cSldViewPr snapToGrid="0" snapToObjects="1">
      <p:cViewPr>
        <p:scale>
          <a:sx n="75" d="100"/>
          <a:sy n="75" d="100"/>
        </p:scale>
        <p:origin x="880" y="148"/>
      </p:cViewPr>
      <p:guideLst>
        <p:guide orient="horz" pos="20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BA646-DD61-0C4C-869B-B0217E08F98C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66B8F-5406-CF47-A8D5-EAC839C0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9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7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6B8F-5406-CF47-A8D5-EAC839C01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74317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3175"/>
            <a:ext cx="9144000" cy="11148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939982"/>
            <a:ext cx="7672388" cy="721209"/>
          </a:xfrm>
        </p:spPr>
        <p:txBody>
          <a:bodyPr anchor="b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802888" y="2776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72963" y="6300586"/>
            <a:ext cx="3286125" cy="503237"/>
          </a:xfrm>
        </p:spPr>
        <p:txBody>
          <a:bodyPr>
            <a:normAutofit/>
          </a:bodyPr>
          <a:lstStyle>
            <a:lvl1pPr algn="r">
              <a:lnSpc>
                <a:spcPts val="360"/>
              </a:lnSpc>
              <a:defRPr sz="8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</a:lstStyle>
          <a:p>
            <a:pPr lvl="0"/>
            <a:r>
              <a:rPr lang="en-US" dirty="0"/>
              <a:t>UNIVERSITY OF COPENHAGEN</a:t>
            </a:r>
          </a:p>
          <a:p>
            <a:pPr lvl="0"/>
            <a:r>
              <a:rPr lang="en-US" dirty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Left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971928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7856" y="833754"/>
            <a:ext cx="6858000" cy="1006476"/>
          </a:xfrm>
        </p:spPr>
        <p:txBody>
          <a:bodyPr anchor="b">
            <a:normAutofit/>
          </a:bodyPr>
          <a:lstStyle>
            <a:lvl1pPr algn="r"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Goodbye Message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17856" y="184023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Add website address or additional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28649" y="1906588"/>
            <a:ext cx="8370385" cy="4070350"/>
          </a:xfrm>
        </p:spPr>
        <p:txBody>
          <a:bodyPr anchor="t" anchorCtr="0">
            <a:normAutofit/>
          </a:bodyPr>
          <a:lstStyle>
            <a:lvl1pPr marL="285750" indent="-285750">
              <a:buClrTx/>
              <a:buSzPct val="89000"/>
              <a:buFont typeface="Courier New" charset="0"/>
              <a:buChar char="o"/>
              <a:defRPr sz="2400" baseline="0">
                <a:solidFill>
                  <a:srgbClr val="A095D0"/>
                </a:solidFill>
              </a:defRPr>
            </a:lvl1pPr>
          </a:lstStyle>
          <a:p>
            <a:pPr lvl="0"/>
            <a:r>
              <a:rPr lang="en-US" dirty="0"/>
              <a:t>Chapter titles go here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61694" y="1115122"/>
            <a:ext cx="1758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375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7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449337"/>
            <a:ext cx="5538952" cy="816401"/>
          </a:xfrm>
          <a:solidFill>
            <a:schemeClr val="bg1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4449337"/>
            <a:ext cx="4891252" cy="816400"/>
          </a:xfrm>
        </p:spPr>
        <p:txBody>
          <a:bodyPr anchor="ctr" anchorCtr="0">
            <a:normAutofit/>
          </a:bodyPr>
          <a:lstStyle>
            <a:lvl1pPr algn="l">
              <a:defRPr sz="2600" baseline="0"/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669552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69312"/>
            <a:ext cx="9143999" cy="4219542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9549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ma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1" y="2352675"/>
            <a:ext cx="2496944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3324582" y="2336387"/>
            <a:ext cx="5162193" cy="3853276"/>
          </a:xfr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>
              <a:defRPr baseline="0">
                <a:solidFill>
                  <a:srgbClr val="A095D0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485302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9916"/>
            <a:ext cx="9144000" cy="6528083"/>
          </a:xfrm>
          <a:blipFill>
            <a:blip r:embed="rId2"/>
            <a:stretch>
              <a:fillRect/>
            </a:stretch>
          </a:blipFill>
        </p:spPr>
        <p:txBody>
          <a:bodyPr anchor="ctr" anchorCtr="1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                                                 &lt;-  Click icon to insert picture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5" y="2575932"/>
            <a:ext cx="4337360" cy="3788006"/>
          </a:xfrm>
          <a:solidFill>
            <a:schemeClr val="bg1">
              <a:alpha val="83000"/>
            </a:schemeClr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3720442"/>
            <a:ext cx="3221773" cy="165576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1800" baseline="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4407877"/>
            <a:ext cx="3221773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u="none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1" y="3021011"/>
            <a:ext cx="3221772" cy="691746"/>
          </a:xfrm>
        </p:spPr>
        <p:txBody>
          <a:bodyPr anchor="b">
            <a:no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025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Rigth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104401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+ Left Corn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4738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48622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g + Rigth Corner Pattern">
    <p:bg>
      <p:bgPr>
        <a:solidFill>
          <a:srgbClr val="292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700" y="510369"/>
            <a:ext cx="6858000" cy="1006476"/>
          </a:xfrm>
        </p:spPr>
        <p:txBody>
          <a:bodyPr anchor="b">
            <a:normAutofit/>
          </a:bodyPr>
          <a:lstStyle>
            <a:lvl1pPr algn="l"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7700" y="151684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A095D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352675"/>
            <a:ext cx="7670800" cy="38369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 baseline="0">
                <a:solidFill>
                  <a:srgbClr val="A095D0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286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2pPr>
            <a:lvl3pPr marL="9715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3pPr>
            <a:lvl4pPr marL="13144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4pPr>
            <a:lvl5pPr marL="1657350" indent="-285750">
              <a:buClr>
                <a:srgbClr val="38317D"/>
              </a:buClr>
              <a:buSzPct val="120000"/>
              <a:buFont typeface="Arial" charset="0"/>
              <a:buChar char="•"/>
              <a:defRPr sz="1200" b="0"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700" y="6399561"/>
            <a:ext cx="3602037" cy="29051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1000">
                <a:solidFill>
                  <a:srgbClr val="A095D0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233754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0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7" r:id="rId2"/>
    <p:sldLayoutId id="2147483707" r:id="rId3"/>
    <p:sldLayoutId id="2147483691" r:id="rId4"/>
    <p:sldLayoutId id="2147483702" r:id="rId5"/>
    <p:sldLayoutId id="2147483705" r:id="rId6"/>
    <p:sldLayoutId id="2147483692" r:id="rId7"/>
    <p:sldLayoutId id="2147483701" r:id="rId8"/>
    <p:sldLayoutId id="2147483699" r:id="rId9"/>
    <p:sldLayoutId id="2147483703" r:id="rId10"/>
    <p:sldLayoutId id="214748370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rgbClr val="38317D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1800" b="0" kern="1200">
          <a:solidFill>
            <a:srgbClr val="7E74A1"/>
          </a:solidFill>
          <a:latin typeface="+mn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Clr>
          <a:srgbClr val="38317D"/>
        </a:buClr>
        <a:buSzPct val="110000"/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orient="horz" pos="3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0333" y="2160230"/>
            <a:ext cx="7887890" cy="169695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ELUCIDATING 	DRUG-DRUG INTERACTIONS UNDERLYING DRUG POLYPHARMACY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UNIVERSITY OF COPENHAGEN</a:t>
            </a:r>
          </a:p>
          <a:p>
            <a:r>
              <a:rPr lang="en-US" dirty="0"/>
              <a:t>FACULTY OF HEALTH AND 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3332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LAST WEEKS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049867" y="1913467"/>
            <a:ext cx="57319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Finishing analyses for next week.</a:t>
            </a:r>
          </a:p>
          <a:p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For next week I will have a complete draft of the FGP. </a:t>
            </a:r>
          </a:p>
          <a:p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Last week will be used to finalize any hurries (if any) and give the last touch to the thesis.</a:t>
            </a:r>
          </a:p>
        </p:txBody>
      </p:sp>
    </p:spTree>
    <p:extLst>
      <p:ext uri="{BB962C8B-B14F-4D97-AF65-F5344CB8AC3E}">
        <p14:creationId xmlns:p14="http://schemas.microsoft.com/office/powerpoint/2010/main" val="328913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8067" y="745274"/>
            <a:ext cx="5829300" cy="816400"/>
          </a:xfrm>
        </p:spPr>
        <p:txBody>
          <a:bodyPr>
            <a:normAutofit/>
          </a:bodyPr>
          <a:lstStyle/>
          <a:p>
            <a:r>
              <a:rPr lang="en-GB" sz="2200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8067" y="18542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</a:pPr>
            <a:r>
              <a:rPr lang="en-GB" sz="1600" b="1" dirty="0"/>
              <a:t>Part I </a:t>
            </a:r>
            <a:r>
              <a:rPr lang="en-GB" sz="1600" dirty="0"/>
              <a:t>Building a compendia of DDIs information from public databases</a:t>
            </a:r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r>
              <a:rPr lang="en-GB" sz="1600" b="1" dirty="0"/>
              <a:t>Part II </a:t>
            </a:r>
            <a:r>
              <a:rPr lang="en-GB" sz="1600" dirty="0"/>
              <a:t>Comparison between the different data sources: scattered DDI 	knowledge</a:t>
            </a:r>
          </a:p>
          <a:p>
            <a:pPr>
              <a:buSzPct val="70000"/>
            </a:pPr>
            <a:endParaRPr lang="en-GB" sz="1600" dirty="0"/>
          </a:p>
          <a:p>
            <a:pPr>
              <a:buSzPct val="70000"/>
            </a:pPr>
            <a:r>
              <a:rPr lang="en-GB" sz="1600" b="1" dirty="0"/>
              <a:t>Part III </a:t>
            </a:r>
            <a:r>
              <a:rPr lang="en-GB" sz="1600" dirty="0"/>
              <a:t>Evaluation of the frequency of DDI in clinical practice using 		Electronic Health Records</a:t>
            </a:r>
          </a:p>
          <a:p>
            <a:pPr marL="742950" lvl="1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SzPct val="70000"/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684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38678"/>
            <a:ext cx="6858000" cy="570695"/>
          </a:xfrm>
        </p:spPr>
        <p:txBody>
          <a:bodyPr/>
          <a:lstStyle/>
          <a:p>
            <a:r>
              <a:rPr lang="en-US" dirty="0"/>
              <a:t>	TIMELINE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679092" y="2585866"/>
            <a:ext cx="216152" cy="3495774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5803197" y="3031426"/>
            <a:ext cx="216149" cy="2604655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7417250" y="4174423"/>
            <a:ext cx="216152" cy="318657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/>
          <p:cNvSpPr/>
          <p:nvPr/>
        </p:nvSpPr>
        <p:spPr>
          <a:xfrm rot="5400000">
            <a:off x="1861481" y="3090977"/>
            <a:ext cx="216152" cy="672678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3933244" y="1767047"/>
            <a:ext cx="203088" cy="3279141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3218" y="35535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Reading papers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22529" y="3553518"/>
            <a:ext cx="1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Extracting and tidying data.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721" y="4563727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1; DDI Compendia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2640" y="4535248"/>
            <a:ext cx="2592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2; Computational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90349" y="4563727"/>
            <a:ext cx="86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Phase 3; TFG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501" t="19660" r="18084" b="61050"/>
          <a:stretch/>
        </p:blipFill>
        <p:spPr>
          <a:xfrm>
            <a:off x="1039282" y="1633819"/>
            <a:ext cx="6781802" cy="106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ight Brace 16"/>
          <p:cNvSpPr/>
          <p:nvPr/>
        </p:nvSpPr>
        <p:spPr>
          <a:xfrm rot="5400000">
            <a:off x="5087378" y="3116407"/>
            <a:ext cx="216149" cy="1173021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814452" y="3843433"/>
            <a:ext cx="76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Part II</a:t>
            </a:r>
          </a:p>
        </p:txBody>
      </p:sp>
      <p:sp>
        <p:nvSpPr>
          <p:cNvPr id="25" name="Right Brace 24"/>
          <p:cNvSpPr/>
          <p:nvPr/>
        </p:nvSpPr>
        <p:spPr>
          <a:xfrm rot="5400000">
            <a:off x="6440506" y="3037901"/>
            <a:ext cx="216150" cy="1330035"/>
          </a:xfrm>
          <a:prstGeom prst="rightBrace">
            <a:avLst>
              <a:gd name="adj1" fmla="val 24680"/>
              <a:gd name="adj2" fmla="val 49359"/>
            </a:avLst>
          </a:prstGeom>
          <a:ln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167581" y="3849157"/>
            <a:ext cx="76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93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54439" y="1828800"/>
            <a:ext cx="7210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Plan for network analysis and enrichment analysis.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Suggestions for the above topic.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Plan for the following weeks.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0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31" y="7131"/>
            <a:ext cx="6858000" cy="1006476"/>
          </a:xfrm>
        </p:spPr>
        <p:txBody>
          <a:bodyPr/>
          <a:lstStyle/>
          <a:p>
            <a:r>
              <a:rPr lang="en-GB" dirty="0" smtClean="0"/>
              <a:t>NETWORK ANALYSIS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5" t="1416" r="6610"/>
          <a:stretch/>
        </p:blipFill>
        <p:spPr>
          <a:xfrm>
            <a:off x="329783" y="1013607"/>
            <a:ext cx="8649324" cy="4159770"/>
          </a:xfrm>
        </p:spPr>
      </p:pic>
      <p:sp>
        <p:nvSpPr>
          <p:cNvPr id="7" name="TextBox 6"/>
          <p:cNvSpPr txBox="1"/>
          <p:nvPr/>
        </p:nvSpPr>
        <p:spPr>
          <a:xfrm>
            <a:off x="794479" y="5711252"/>
            <a:ext cx="7749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Check DDIs that are do interact more.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Still </a:t>
            </a:r>
            <a:r>
              <a:rPr lang="en-GB" dirty="0" err="1" smtClean="0"/>
              <a:t>workin</a:t>
            </a:r>
            <a:r>
              <a:rPr lang="en-GB" dirty="0" smtClean="0"/>
              <a:t> with apps like CLUSTERONE to make small clusters grouped by the different ATC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0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9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b="10599"/>
          <a:stretch>
            <a:fillRect/>
          </a:stretch>
        </p:blipFill>
        <p:spPr>
          <a:xfrm>
            <a:off x="237931" y="525325"/>
            <a:ext cx="5398513" cy="336058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" y="3885906"/>
            <a:ext cx="4676931" cy="2737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0918" y="2010743"/>
            <a:ext cx="2728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/>
              <a:t>Look at specific features; Clinical significance and management of DDI.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Specifically the most significant cases; can be easier to extract more precise conclusions.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ENRICHMENT ANALYSIS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224" t="19351" r="25001" b="29463"/>
          <a:stretch/>
        </p:blipFill>
        <p:spPr>
          <a:xfrm>
            <a:off x="228600" y="3513667"/>
            <a:ext cx="7040034" cy="3058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1596" t="52222" r="24575" b="38132"/>
          <a:stretch/>
        </p:blipFill>
        <p:spPr>
          <a:xfrm>
            <a:off x="428017" y="2298997"/>
            <a:ext cx="6840618" cy="99222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4931" y="7131"/>
            <a:ext cx="6858000" cy="1006476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cap="all" baseline="0">
                <a:solidFill>
                  <a:srgbClr val="38317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 smtClean="0"/>
              <a:t>Enrichment analysis (DSEA)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1945" t="54691" r="23472" b="26297"/>
          <a:stretch/>
        </p:blipFill>
        <p:spPr>
          <a:xfrm>
            <a:off x="484603" y="908745"/>
            <a:ext cx="6784031" cy="12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473200" y="1651000"/>
            <a:ext cx="7603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Any other kind of enrichment analysis that could go through the clinical data?</a:t>
            </a:r>
          </a:p>
          <a:p>
            <a:r>
              <a:rPr lang="en-GB" dirty="0" smtClean="0"/>
              <a:t>    - Integrating features to clinical data? </a:t>
            </a:r>
          </a:p>
          <a:p>
            <a:r>
              <a:rPr lang="en-GB" dirty="0" smtClean="0"/>
              <a:t>    - Giving highlights of how my data can detect severe Drug-drug interactions from drug combinations?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99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778bc8ad-b7b6-484e-8ca1-265a34063f74" ContentTypeId="0x010100321F1813AE4A7046B6126D52239F2067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U Medarbejderguide dokument" ma:contentTypeID="0x010100321F1813AE4A7046B6126D52239F206701007BC16D9EEC1A3647B87D5902B9A48CF9" ma:contentTypeVersion="232" ma:contentTypeDescription="Opret et nyt dokument." ma:contentTypeScope="" ma:versionID="c8b0ea3948804b88a5cd5081cedfd0e2">
  <xsd:schema xmlns:xsd="http://www.w3.org/2001/XMLSchema" xmlns:xs="http://www.w3.org/2001/XMLSchema" xmlns:p="http://schemas.microsoft.com/office/2006/metadata/properties" xmlns:ns2="a9c21cd9-c4d6-46ab-aa0b-2425b1d0c963" targetNamespace="http://schemas.microsoft.com/office/2006/metadata/properties" ma:root="true" ma:fieldsID="7eb1095b3a3934a87b0ca89ca3b33487" ns2:_="">
    <xsd:import namespace="a9c21cd9-c4d6-46ab-aa0b-2425b1d0c96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KUTargetGroupCode" minOccurs="0"/>
                <xsd:element ref="ns2:db9304c26443406da46e1fe21c8b7c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21cd9-c4d6-46ab-aa0b-2425b1d0c9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ksonomiopsamlingskolonne" ma:description="" ma:hidden="true" ma:list="{3dfb8054-3335-4f4f-a2a5-147c4f785a7a}" ma:internalName="TaxCatchAll" ma:showField="CatchAllData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ksonomiopsamlingskolonne1" ma:description="" ma:hidden="true" ma:list="{3dfb8054-3335-4f4f-a2a5-147c4f785a7a}" ma:internalName="TaxCatchAllLabel" ma:readOnly="true" ma:showField="CatchAllDataLabel" ma:web="73d2b63a-5080-4fc7-bc15-51a61159e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UTargetGroupCode" ma:index="10" nillable="true" ma:displayName="Målgruppe" ma:internalName="KUTargetGroupCode">
      <xsd:simpleType>
        <xsd:restriction base="dms:Text">
          <xsd:maxLength value="255"/>
        </xsd:restriction>
      </xsd:simpleType>
    </xsd:element>
    <xsd:element name="db9304c26443406da46e1fe21c8b7cba" ma:index="11" nillable="true" ma:taxonomy="true" ma:internalName="db9304c26443406da46e1fe21c8b7cba" ma:taxonomyFieldName="KUEmployeeGuideSubjectMulti" ma:displayName="Medarbejderguide emne" ma:default="" ma:fieldId="{db9304c2-6443-406d-a46e-1fe21c8b7cba}" ma:sspId="778bc8ad-b7b6-484e-8ca1-265a34063f74" ma:termSetId="efb7a711-8eaa-4df8-8e6e-0e23c86e36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TaxCatchAll xmlns="a9c21cd9-c4d6-46ab-aa0b-2425b1d0c963"/>
    <KUTargetGroupCode xmlns="a9c21cd9-c4d6-46ab-aa0b-2425b1d0c963">,xod,</KUTargetGroupCode>
    <db9304c26443406da46e1fe21c8b7cba xmlns="a9c21cd9-c4d6-46ab-aa0b-2425b1d0c963">
      <Terms xmlns="http://schemas.microsoft.com/office/infopath/2007/PartnerControls"/>
    </db9304c26443406da46e1fe21c8b7cba>
  </documentManagement>
</p:properties>
</file>

<file path=customXml/itemProps1.xml><?xml version="1.0" encoding="utf-8"?>
<ds:datastoreItem xmlns:ds="http://schemas.openxmlformats.org/officeDocument/2006/customXml" ds:itemID="{3E4E67B3-801B-453C-9FC3-1AFE1B0BCC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E2E6C5-83D9-4807-A181-15F229D34EA5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CDDAAA6-8961-438D-98AD-6C69DC3191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21cd9-c4d6-46ab-aa0b-2425b1d0c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3731635-E554-4A32-9E0F-3480347B9BFF}">
  <ds:schemaRefs>
    <ds:schemaRef ds:uri="http://www.w3.org/XML/1998/namespace"/>
    <ds:schemaRef ds:uri="http://purl.org/dc/dcmitype/"/>
    <ds:schemaRef ds:uri="a9c21cd9-c4d6-46ab-aa0b-2425b1d0c963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28137</TotalTime>
  <Words>260</Words>
  <Application>Microsoft Office PowerPoint</Application>
  <PresentationFormat>On-screen Show (4:3)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Garamond</vt:lpstr>
      <vt:lpstr>Verdana</vt:lpstr>
      <vt:lpstr>Wingdings</vt:lpstr>
      <vt:lpstr>Office Theme</vt:lpstr>
      <vt:lpstr>ELUCIDATING  DRUG-DRUG INTERACTIONS UNDERLYING DRUG POLYPHARMACY PROFILES</vt:lpstr>
      <vt:lpstr>Summary</vt:lpstr>
      <vt:lpstr> TIMELINE</vt:lpstr>
      <vt:lpstr>Index</vt:lpstr>
      <vt:lpstr>NETWORK ANALYSIS</vt:lpstr>
      <vt:lpstr>PowerPoint Presentation</vt:lpstr>
      <vt:lpstr>PowerPoint Presentation</vt:lpstr>
      <vt:lpstr>ENRICHMENT ANALYSIS</vt:lpstr>
      <vt:lpstr>PowerPoint Presentation</vt:lpstr>
      <vt:lpstr>THE LAST WEEKS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Klaudia Gal</dc:creator>
  <cp:lastModifiedBy>Jorge Hernansanz_Temp</cp:lastModifiedBy>
  <cp:revision>409</cp:revision>
  <dcterms:created xsi:type="dcterms:W3CDTF">2016-12-19T15:52:48Z</dcterms:created>
  <dcterms:modified xsi:type="dcterms:W3CDTF">2020-06-05T08:28:52Z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0x010100321F1813AE4A7046B6126D52239F206701007BC16D9EEC1A3647B87D5902B9A48CF9</vt:lpwstr>
  </property>
  <property fmtid="{D5CDD505-2E9C-101B-9397-08002B2CF9AE}" pid="3" name="Order">
    <vt:r8>448600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KUEmployeeGuideSubjectMulti">
    <vt:lpwstr/>
  </property>
  <property fmtid="{D5CDD505-2E9C-101B-9397-08002B2CF9AE}" pid="7" name="xd_ProgID">
    <vt:lpwstr/>
  </property>
  <property fmtid="{D5CDD505-2E9C-101B-9397-08002B2CF9AE}" pid="8" name="SharedWithUsers">
    <vt:lpwstr/>
  </property>
  <property fmtid="{D5CDD505-2E9C-101B-9397-08002B2CF9AE}" pid="9" name="_SourceUrl">
    <vt:lpwstr/>
  </property>
  <property fmtid="{D5CDD505-2E9C-101B-9397-08002B2CF9AE}" pid="10" name="_SharedFileIndex">
    <vt:lpwstr/>
  </property>
</Properties>
</file>